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hlC1OsOESXVyop8l60zUT3r3I1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6274" y="-184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027f2d1f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027f2d1f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27f2d1f1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27f2d1f1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27f2d1f1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27f2d1f1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27f2d1f1d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27f2d1f1d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9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9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9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9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9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9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9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9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9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9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9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9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9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9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9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9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9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9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9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9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9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9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9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9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9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9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9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9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9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9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9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  <p:sp>
        <p:nvSpPr>
          <p:cNvPr id="185" name="Google Shape;185;p20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2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3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23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23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23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23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23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23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1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2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8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n-US"/>
              <a:t>ODKG: HANDS-ON</a:t>
            </a:r>
            <a:endParaRPr/>
          </a:p>
        </p:txBody>
      </p:sp>
      <p:sp>
        <p:nvSpPr>
          <p:cNvPr id="235" name="Google Shape;235;p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endParaRPr/>
          </a:p>
        </p:txBody>
      </p:sp>
      <p:sp>
        <p:nvSpPr>
          <p:cNvPr id="236" name="Google Shape;236;p1"/>
          <p:cNvSpPr txBox="1"/>
          <p:nvPr/>
        </p:nvSpPr>
        <p:spPr>
          <a:xfrm>
            <a:off x="8785303" y="5384180"/>
            <a:ext cx="27432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Group 8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Wenqi Jiang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Carlo Magnani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Julio Nevado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Nacho Mendez-Bonito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37" name="Google Shape;23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85302" y="696561"/>
            <a:ext cx="2743200" cy="1078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g1027f2d1f1d_0_1"/>
          <p:cNvPicPr preferRelativeResize="0"/>
          <p:nvPr/>
        </p:nvPicPr>
        <p:blipFill rotWithShape="1">
          <a:blip r:embed="rId3">
            <a:alphaModFix/>
          </a:blip>
          <a:srcRect b="41948"/>
          <a:stretch/>
        </p:blipFill>
        <p:spPr>
          <a:xfrm>
            <a:off x="935625" y="164675"/>
            <a:ext cx="4799900" cy="60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g1027f2d1f1d_0_1"/>
          <p:cNvPicPr preferRelativeResize="0"/>
          <p:nvPr/>
        </p:nvPicPr>
        <p:blipFill rotWithShape="1">
          <a:blip r:embed="rId3">
            <a:alphaModFix/>
          </a:blip>
          <a:srcRect t="57768"/>
          <a:stretch/>
        </p:blipFill>
        <p:spPr>
          <a:xfrm>
            <a:off x="6582825" y="1278600"/>
            <a:ext cx="4672200" cy="4300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3" name="Google Shape;313;g1027f2d1f1d_0_1"/>
          <p:cNvCxnSpPr/>
          <p:nvPr/>
        </p:nvCxnSpPr>
        <p:spPr>
          <a:xfrm rot="10800000">
            <a:off x="9473350" y="1142875"/>
            <a:ext cx="0" cy="15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g1027f2d1f1d_0_1"/>
          <p:cNvCxnSpPr/>
          <p:nvPr/>
        </p:nvCxnSpPr>
        <p:spPr>
          <a:xfrm>
            <a:off x="3913325" y="6189625"/>
            <a:ext cx="9600" cy="36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g1027f2d1f1d_0_1"/>
          <p:cNvCxnSpPr/>
          <p:nvPr/>
        </p:nvCxnSpPr>
        <p:spPr>
          <a:xfrm>
            <a:off x="3918125" y="5744050"/>
            <a:ext cx="0" cy="74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LESSONS LEARNED</a:t>
            </a:r>
            <a:endParaRPr/>
          </a:p>
        </p:txBody>
      </p:sp>
      <p:sp>
        <p:nvSpPr>
          <p:cNvPr id="321" name="Google Shape;321;p7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Reusing </a:t>
            </a:r>
            <a:r>
              <a:rPr lang="en-US" dirty="0" smtClean="0"/>
              <a:t>more </a:t>
            </a:r>
            <a:r>
              <a:rPr lang="en-US" dirty="0" err="1"/>
              <a:t>o</a:t>
            </a:r>
            <a:r>
              <a:rPr lang="en-US" dirty="0" err="1" smtClean="0"/>
              <a:t>ntologies</a:t>
            </a:r>
            <a:r>
              <a:rPr lang="en-US" dirty="0" smtClean="0"/>
              <a:t> 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Linking more </a:t>
            </a:r>
            <a:r>
              <a:rPr lang="en-US" dirty="0" smtClean="0"/>
              <a:t>data (e.g. other businesses)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Streamline the process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Get paid!</a:t>
            </a:r>
            <a:endParaRPr dirty="0"/>
          </a:p>
          <a:p>
            <a:pPr marL="22860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 dirty="0"/>
          </a:p>
        </p:txBody>
      </p:sp>
      <p:pic>
        <p:nvPicPr>
          <p:cNvPr id="322" name="Google Shape;322;p7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9875" y="1917187"/>
            <a:ext cx="2743200" cy="112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43" name="Google Shape;243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The Dataset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The Ontology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Data Linking and RDF </a:t>
            </a:r>
            <a:r>
              <a:rPr lang="en-US" dirty="0" smtClean="0"/>
              <a:t>generation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GB" dirty="0" smtClean="0"/>
              <a:t>Publishing RDF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The application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Lessons learned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THE DATASET</a:t>
            </a:r>
            <a:endParaRPr/>
          </a:p>
        </p:txBody>
      </p:sp>
      <p:pic>
        <p:nvPicPr>
          <p:cNvPr id="249" name="Google Shape;249;p3" descr="Graphical user interface, application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4720" y="2206170"/>
            <a:ext cx="84867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"/>
          <p:cNvSpPr txBox="1"/>
          <p:nvPr/>
        </p:nvSpPr>
        <p:spPr>
          <a:xfrm>
            <a:off x="384732" y="3244339"/>
            <a:ext cx="936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Dataset pertaining addresses and owners for the pharmacies in the "Comunidad de Madrid"</a:t>
            </a:r>
            <a:endParaRPr/>
          </a:p>
        </p:txBody>
      </p:sp>
      <p:pic>
        <p:nvPicPr>
          <p:cNvPr id="251" name="Google Shape;251;p3" descr="Map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4208" y="3723316"/>
            <a:ext cx="2743200" cy="2737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" descr="Tabl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717" y="3951462"/>
            <a:ext cx="6989956" cy="1036637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"/>
          <p:cNvSpPr txBox="1"/>
          <p:nvPr/>
        </p:nvSpPr>
        <p:spPr>
          <a:xfrm>
            <a:off x="9579767" y="1898126"/>
            <a:ext cx="17118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Pharmacy Number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Owner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Address Type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Address Name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Address Number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Municipality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X coordinates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Y Coordinates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27f2d1f1d_0_1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DATASET</a:t>
            </a:r>
            <a:endParaRPr/>
          </a:p>
        </p:txBody>
      </p:sp>
      <p:sp>
        <p:nvSpPr>
          <p:cNvPr id="259" name="Google Shape;259;g1027f2d1f1d_0_18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00" cy="354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0759" algn="l" rtl="0">
              <a:spcBef>
                <a:spcPts val="1000"/>
              </a:spcBef>
              <a:spcAft>
                <a:spcPts val="0"/>
              </a:spcAft>
              <a:buSzPct val="93750"/>
              <a:buChar char="•"/>
            </a:pPr>
            <a:r>
              <a:rPr lang="en-US"/>
              <a:t>Data cleaning</a:t>
            </a:r>
            <a:endParaRPr/>
          </a:p>
          <a:p>
            <a:pPr marL="914400" lvl="1" indent="-360759" algn="l" rtl="0">
              <a:spcBef>
                <a:spcPts val="0"/>
              </a:spcBef>
              <a:spcAft>
                <a:spcPts val="0"/>
              </a:spcAft>
              <a:buSzPct val="112500"/>
              <a:buChar char="•"/>
            </a:pPr>
            <a:r>
              <a:rPr lang="en-US"/>
              <a:t>Problematic characters removal: [“”,’ª]</a:t>
            </a:r>
            <a:endParaRPr/>
          </a:p>
          <a:p>
            <a:pPr marL="914400" lvl="1" indent="-360759" algn="l" rtl="0">
              <a:spcBef>
                <a:spcPts val="0"/>
              </a:spcBef>
              <a:spcAft>
                <a:spcPts val="0"/>
              </a:spcAft>
              <a:buSzPct val="112500"/>
              <a:buChar char="•"/>
            </a:pPr>
            <a:r>
              <a:rPr lang="en-US"/>
              <a:t>Missing values completion</a:t>
            </a:r>
            <a:endParaRPr/>
          </a:p>
          <a:p>
            <a:pPr marL="914400" lvl="1" indent="-360759" algn="l" rtl="0">
              <a:spcBef>
                <a:spcPts val="0"/>
              </a:spcBef>
              <a:spcAft>
                <a:spcPts val="0"/>
              </a:spcAft>
              <a:buSzPct val="112500"/>
              <a:buChar char="•"/>
            </a:pPr>
            <a:r>
              <a:rPr lang="en-US"/>
              <a:t>Resources identifiers by combining some columns</a:t>
            </a:r>
            <a:endParaRPr/>
          </a:p>
          <a:p>
            <a:pPr marL="914400" lvl="1" indent="-360759" algn="l" rtl="0">
              <a:spcBef>
                <a:spcPts val="0"/>
              </a:spcBef>
              <a:spcAft>
                <a:spcPts val="0"/>
              </a:spcAft>
              <a:buSzPct val="112500"/>
              <a:buChar char="•"/>
            </a:pPr>
            <a:r>
              <a:rPr lang="en-US"/>
              <a:t>Some street numbers are regular numbers and other km -&gt; split into two columns</a:t>
            </a:r>
            <a:endParaRPr/>
          </a:p>
          <a:p>
            <a:pPr marL="914400" lvl="1" indent="-360759" algn="l" rtl="0">
              <a:spcBef>
                <a:spcPts val="0"/>
              </a:spcBef>
              <a:spcAft>
                <a:spcPts val="0"/>
              </a:spcAft>
              <a:buSzPct val="112500"/>
              <a:buChar char="•"/>
            </a:pPr>
            <a:r>
              <a:rPr lang="en-US"/>
              <a:t>Reconciliation of some values (CTRA CRTRA -&gt; CTRA)</a:t>
            </a:r>
            <a:endParaRPr/>
          </a:p>
        </p:txBody>
      </p:sp>
      <p:sp>
        <p:nvSpPr>
          <p:cNvPr id="260" name="Google Shape;260;g1027f2d1f1d_0_18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300" cy="354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Data Linking:</a:t>
            </a:r>
            <a:endParaRPr/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Streets: very little coincidences</a:t>
            </a:r>
            <a:endParaRPr/>
          </a:p>
          <a:p>
            <a:pPr marL="914400" lvl="1" indent="-371475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Municipality: full reconciliation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THE ONTOLOGY</a:t>
            </a:r>
            <a:endParaRPr/>
          </a:p>
        </p:txBody>
      </p:sp>
      <p:pic>
        <p:nvPicPr>
          <p:cNvPr id="266" name="Google Shape;266;p4" descr="Diagram, timelin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466953" y="1307014"/>
            <a:ext cx="13112703" cy="5597108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"/>
          <p:cNvSpPr txBox="1"/>
          <p:nvPr/>
        </p:nvSpPr>
        <p:spPr>
          <a:xfrm>
            <a:off x="9386150" y="1307025"/>
            <a:ext cx="2402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Reused ontologies:</a:t>
            </a:r>
            <a:endParaRPr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wentieth Century"/>
              <a:buChar char="●"/>
            </a:pPr>
            <a:r>
              <a:rPr lang="en-US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dbpedia street</a:t>
            </a:r>
            <a:endParaRPr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wentieth Century"/>
              <a:buChar char="●"/>
            </a:pPr>
            <a:r>
              <a:rPr lang="en-US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dbpedia municipality</a:t>
            </a:r>
            <a:endParaRPr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Tools used: Protégé</a:t>
            </a:r>
            <a:endParaRPr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LINKING DATA &amp; RDF GENERATION</a:t>
            </a:r>
            <a:endParaRPr/>
          </a:p>
        </p:txBody>
      </p:sp>
      <p:sp>
        <p:nvSpPr>
          <p:cNvPr id="273" name="Google Shape;273;p5"/>
          <p:cNvSpPr txBox="1">
            <a:spLocks noGrp="1"/>
          </p:cNvSpPr>
          <p:nvPr>
            <p:ph type="body" idx="1"/>
          </p:nvPr>
        </p:nvSpPr>
        <p:spPr>
          <a:xfrm>
            <a:off x="1141425" y="1484784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en-US" dirty="0"/>
              <a:t>The process we </a:t>
            </a:r>
            <a:r>
              <a:rPr lang="en-US" dirty="0" smtClean="0"/>
              <a:t>followed</a:t>
            </a:r>
            <a:endParaRPr dirty="0"/>
          </a:p>
        </p:txBody>
      </p:sp>
      <p:pic>
        <p:nvPicPr>
          <p:cNvPr id="274" name="Google Shape;274;p5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38958" y="2881350"/>
            <a:ext cx="788330" cy="723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5" descr="Logo, company nam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48401" y="2975962"/>
            <a:ext cx="1392664" cy="534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5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06420" y="2881349"/>
            <a:ext cx="788330" cy="723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5" descr="Ico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47718" y="2897661"/>
            <a:ext cx="1987396" cy="70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5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81883" y="2899934"/>
            <a:ext cx="788330" cy="723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5" descr="Ico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4156" y="2897660"/>
            <a:ext cx="1987396" cy="70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438892" y="2883828"/>
            <a:ext cx="705780" cy="71863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"/>
          <p:cNvSpPr/>
          <p:nvPr/>
        </p:nvSpPr>
        <p:spPr>
          <a:xfrm>
            <a:off x="2266991" y="3087561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2" name="Google Shape;282;p5"/>
          <p:cNvSpPr/>
          <p:nvPr/>
        </p:nvSpPr>
        <p:spPr>
          <a:xfrm>
            <a:off x="4051186" y="3087560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3" name="Google Shape;283;p5"/>
          <p:cNvSpPr/>
          <p:nvPr/>
        </p:nvSpPr>
        <p:spPr>
          <a:xfrm>
            <a:off x="5215868" y="3081364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4" name="Google Shape;284;p5"/>
          <p:cNvSpPr/>
          <p:nvPr/>
        </p:nvSpPr>
        <p:spPr>
          <a:xfrm>
            <a:off x="7532843" y="3087558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5" name="Google Shape;285;p5"/>
          <p:cNvSpPr/>
          <p:nvPr/>
        </p:nvSpPr>
        <p:spPr>
          <a:xfrm>
            <a:off x="8691330" y="3087557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6" name="Google Shape;286;p5"/>
          <p:cNvSpPr/>
          <p:nvPr/>
        </p:nvSpPr>
        <p:spPr>
          <a:xfrm>
            <a:off x="11064061" y="3081361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" name="Google Shape;283;p5"/>
          <p:cNvSpPr/>
          <p:nvPr/>
        </p:nvSpPr>
        <p:spPr>
          <a:xfrm rot="5400000">
            <a:off x="8099324" y="3792138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742382" y="4365104"/>
            <a:ext cx="1054993" cy="92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CasellaDiTesto 18"/>
          <p:cNvSpPr txBox="1"/>
          <p:nvPr/>
        </p:nvSpPr>
        <p:spPr>
          <a:xfrm>
            <a:off x="7670374" y="5517232"/>
            <a:ext cx="1296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>
                <a:solidFill>
                  <a:schemeClr val="bg1"/>
                </a:solidFill>
              </a:rPr>
              <a:t>Municipality</a:t>
            </a:r>
          </a:p>
          <a:p>
            <a:pPr algn="ctr"/>
            <a:r>
              <a:rPr lang="en-GB" sz="1200" dirty="0" smtClean="0">
                <a:solidFill>
                  <a:schemeClr val="bg1"/>
                </a:solidFill>
              </a:rPr>
              <a:t>Street (Madrid)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20" name="Google Shape;283;p5"/>
          <p:cNvSpPr/>
          <p:nvPr/>
        </p:nvSpPr>
        <p:spPr>
          <a:xfrm rot="5400000">
            <a:off x="9899524" y="3792138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19336" y="2852936"/>
            <a:ext cx="828675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Google Shape;281;p5"/>
          <p:cNvSpPr/>
          <p:nvPr/>
        </p:nvSpPr>
        <p:spPr>
          <a:xfrm>
            <a:off x="1055440" y="3068960"/>
            <a:ext cx="334537" cy="3283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7095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28" name="Picture 4" descr="C:\Users\Nicoletta\Downloads\rdfscreenshot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264352" y="4365104"/>
            <a:ext cx="1656184" cy="107370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27f2d1f1d_0_2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PUBLISHING </a:t>
            </a:r>
            <a:r>
              <a:rPr lang="en-US" dirty="0"/>
              <a:t>RDF</a:t>
            </a:r>
            <a:endParaRPr dirty="0"/>
          </a:p>
        </p:txBody>
      </p:sp>
      <p:pic>
        <p:nvPicPr>
          <p:cNvPr id="292" name="Google Shape;292;g1027f2d1f1d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600" y="1939425"/>
            <a:ext cx="9426673" cy="390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APPLICATION</a:t>
            </a:r>
            <a:endParaRPr/>
          </a:p>
        </p:txBody>
      </p:sp>
      <p:sp>
        <p:nvSpPr>
          <p:cNvPr id="298" name="Google Shape;298;p6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Medical APP. 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Retrieving of: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Nearest Pharmacy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Nearest Hospital in the same municipality of the Pharmacy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6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300" cy="354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Based on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Street name provided by the user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Coordinates provided by the user if street name not available in our dataset</a:t>
            </a:r>
            <a:endParaRPr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Using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SPARQL queries over our dataset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SPARQL queries over </a:t>
            </a:r>
            <a:r>
              <a:rPr lang="en-US" dirty="0" err="1" smtClean="0"/>
              <a:t>Wikidata</a:t>
            </a:r>
            <a:r>
              <a:rPr lang="en-US" dirty="0" smtClean="0"/>
              <a:t> </a:t>
            </a:r>
            <a:r>
              <a:rPr lang="en-US" dirty="0"/>
              <a:t>using our linked data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27f2d1f1d_1_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</a:t>
            </a:r>
            <a:endParaRPr/>
          </a:p>
        </p:txBody>
      </p:sp>
      <p:pic>
        <p:nvPicPr>
          <p:cNvPr id="305" name="Google Shape;305;g1027f2d1f1d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50" y="3282950"/>
            <a:ext cx="5624748" cy="1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1027f2d1f1d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325" y="932775"/>
            <a:ext cx="5161799" cy="49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Office PowerPoint</Application>
  <PresentationFormat>Personalizzato</PresentationFormat>
  <Paragraphs>61</Paragraphs>
  <Slides>11</Slides>
  <Notes>11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2" baseType="lpstr">
      <vt:lpstr>Circuit</vt:lpstr>
      <vt:lpstr>ODKG: HANDS-ON</vt:lpstr>
      <vt:lpstr>SUMMARY</vt:lpstr>
      <vt:lpstr>THE DATASET</vt:lpstr>
      <vt:lpstr>THE DATASET</vt:lpstr>
      <vt:lpstr>THE ONTOLOGY</vt:lpstr>
      <vt:lpstr>LINKING DATA &amp; RDF GENERATION</vt:lpstr>
      <vt:lpstr>PUBLISHING RDF</vt:lpstr>
      <vt:lpstr>APPLICATION</vt:lpstr>
      <vt:lpstr>APPLICATION</vt:lpstr>
      <vt:lpstr>Diapositiva 10</vt:lpstr>
      <vt:lpstr>LESSONS LEARNED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ODKG: HANDS-ON</dc:title>
  <dc:creator>Nicoletta</dc:creator>
  <cp:lastModifiedBy>Nicoletta</cp:lastModifiedBy>
  <cp:revision>1</cp:revision>
  <dcterms:created xsi:type="dcterms:W3CDTF">2021-11-12T15:34:03Z</dcterms:created>
  <dcterms:modified xsi:type="dcterms:W3CDTF">2021-11-18T18:17:10Z</dcterms:modified>
</cp:coreProperties>
</file>